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37" r:id="rId5"/>
    <p:sldId id="338" r:id="rId6"/>
    <p:sldId id="343" r:id="rId7"/>
    <p:sldId id="341" r:id="rId8"/>
    <p:sldId id="340" r:id="rId9"/>
    <p:sldId id="348" r:id="rId10"/>
    <p:sldId id="360" r:id="rId11"/>
    <p:sldId id="349" r:id="rId12"/>
    <p:sldId id="362" r:id="rId13"/>
    <p:sldId id="361" r:id="rId14"/>
    <p:sldId id="363" r:id="rId15"/>
    <p:sldId id="371" r:id="rId16"/>
    <p:sldId id="364" r:id="rId17"/>
    <p:sldId id="366" r:id="rId18"/>
    <p:sldId id="367" r:id="rId19"/>
    <p:sldId id="370" r:id="rId20"/>
    <p:sldId id="372" r:id="rId21"/>
    <p:sldId id="373" r:id="rId22"/>
    <p:sldId id="3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2" autoAdjust="0"/>
    <p:restoredTop sz="95379" autoAdjust="0"/>
  </p:normalViewPr>
  <p:slideViewPr>
    <p:cSldViewPr snapToGrid="0">
      <p:cViewPr varScale="1">
        <p:scale>
          <a:sx n="124" d="100"/>
          <a:sy n="124" d="100"/>
        </p:scale>
        <p:origin x="208" y="75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A4F4EA-8AD6-BD41-A9CD-16763D5939E7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450648-6B6A-9B43-8424-05913235BAFD}">
      <dgm:prSet phldrT="[Text]"/>
      <dgm:spPr/>
      <dgm:t>
        <a:bodyPr/>
        <a:lstStyle/>
        <a:p>
          <a:r>
            <a:rPr lang="en-US" dirty="0"/>
            <a:t>Transactions_df</a:t>
          </a:r>
        </a:p>
      </dgm:t>
    </dgm:pt>
    <dgm:pt modelId="{11BEAFAC-4CD4-3E4D-9FB4-8F33B2DE8780}" type="parTrans" cxnId="{73F1ABE3-720A-D04D-93F8-09E8BC0EB0F1}">
      <dgm:prSet/>
      <dgm:spPr/>
      <dgm:t>
        <a:bodyPr/>
        <a:lstStyle/>
        <a:p>
          <a:endParaRPr lang="en-US"/>
        </a:p>
      </dgm:t>
    </dgm:pt>
    <dgm:pt modelId="{90EDE151-D12D-8447-AAC2-93D848DABB20}" type="sibTrans" cxnId="{73F1ABE3-720A-D04D-93F8-09E8BC0EB0F1}">
      <dgm:prSet/>
      <dgm:spPr/>
      <dgm:t>
        <a:bodyPr/>
        <a:lstStyle/>
        <a:p>
          <a:endParaRPr lang="en-US"/>
        </a:p>
      </dgm:t>
    </dgm:pt>
    <dgm:pt modelId="{F8206342-4917-834A-812B-A6B83EC07B9B}">
      <dgm:prSet phldrT="[Text]"/>
      <dgm:spPr/>
      <dgm:t>
        <a:bodyPr/>
        <a:lstStyle/>
        <a:p>
          <a:r>
            <a:rPr lang="en-US" dirty="0" err="1"/>
            <a:t>customer_df</a:t>
          </a:r>
          <a:endParaRPr lang="en-US" dirty="0"/>
        </a:p>
      </dgm:t>
    </dgm:pt>
    <dgm:pt modelId="{1657559E-6BC9-B74E-B6DF-346588986038}" type="parTrans" cxnId="{2D8DB000-12D2-2E47-8CB4-226C7AAC02E9}">
      <dgm:prSet/>
      <dgm:spPr/>
      <dgm:t>
        <a:bodyPr/>
        <a:lstStyle/>
        <a:p>
          <a:endParaRPr lang="en-US"/>
        </a:p>
      </dgm:t>
    </dgm:pt>
    <dgm:pt modelId="{5F895951-92A3-9646-A20B-3D18572E1B60}" type="sibTrans" cxnId="{2D8DB000-12D2-2E47-8CB4-226C7AAC02E9}">
      <dgm:prSet/>
      <dgm:spPr/>
      <dgm:t>
        <a:bodyPr/>
        <a:lstStyle/>
        <a:p>
          <a:endParaRPr lang="en-US"/>
        </a:p>
      </dgm:t>
    </dgm:pt>
    <dgm:pt modelId="{A49DFD98-5D00-3A44-9FD1-E1E47709F585}">
      <dgm:prSet phldrT="[Text]"/>
      <dgm:spPr/>
      <dgm:t>
        <a:bodyPr/>
        <a:lstStyle/>
        <a:p>
          <a:r>
            <a:rPr lang="en-US" dirty="0" err="1"/>
            <a:t>articles_df</a:t>
          </a:r>
          <a:endParaRPr lang="en-US" dirty="0"/>
        </a:p>
      </dgm:t>
    </dgm:pt>
    <dgm:pt modelId="{88BA09AF-9856-D644-AD52-799728A2B092}" type="parTrans" cxnId="{52198D5E-7CF9-4348-950E-21ABDB9E2469}">
      <dgm:prSet/>
      <dgm:spPr/>
      <dgm:t>
        <a:bodyPr/>
        <a:lstStyle/>
        <a:p>
          <a:endParaRPr lang="en-US"/>
        </a:p>
      </dgm:t>
    </dgm:pt>
    <dgm:pt modelId="{9A88B865-A0CB-9844-A8C2-AE13E7CA8E23}" type="sibTrans" cxnId="{52198D5E-7CF9-4348-950E-21ABDB9E2469}">
      <dgm:prSet/>
      <dgm:spPr/>
      <dgm:t>
        <a:bodyPr/>
        <a:lstStyle/>
        <a:p>
          <a:endParaRPr lang="en-US"/>
        </a:p>
      </dgm:t>
    </dgm:pt>
    <dgm:pt modelId="{C4BC6424-9F42-9C4B-94FF-1FB3D3F8C40C}" type="pres">
      <dgm:prSet presAssocID="{DDA4F4EA-8AD6-BD41-A9CD-16763D5939E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9384D89-1760-7F46-B19B-3694F3C1AC16}" type="pres">
      <dgm:prSet presAssocID="{99450648-6B6A-9B43-8424-05913235BAFD}" presName="singleCycle" presStyleCnt="0"/>
      <dgm:spPr/>
    </dgm:pt>
    <dgm:pt modelId="{B955E9D6-809C-FB40-87CB-CD367C6E98C6}" type="pres">
      <dgm:prSet presAssocID="{99450648-6B6A-9B43-8424-05913235BAFD}" presName="singleCenter" presStyleLbl="node1" presStyleIdx="0" presStyleCnt="3">
        <dgm:presLayoutVars>
          <dgm:chMax val="7"/>
          <dgm:chPref val="7"/>
        </dgm:presLayoutVars>
      </dgm:prSet>
      <dgm:spPr/>
    </dgm:pt>
    <dgm:pt modelId="{8F4CB287-12FD-BB49-8067-84FB9B73D28D}" type="pres">
      <dgm:prSet presAssocID="{1657559E-6BC9-B74E-B6DF-346588986038}" presName="Name56" presStyleLbl="parChTrans1D2" presStyleIdx="0" presStyleCnt="2"/>
      <dgm:spPr/>
    </dgm:pt>
    <dgm:pt modelId="{B8170366-3807-2247-AC85-68FA0EC1B006}" type="pres">
      <dgm:prSet presAssocID="{F8206342-4917-834A-812B-A6B83EC07B9B}" presName="text0" presStyleLbl="node1" presStyleIdx="1" presStyleCnt="3">
        <dgm:presLayoutVars>
          <dgm:bulletEnabled val="1"/>
        </dgm:presLayoutVars>
      </dgm:prSet>
      <dgm:spPr/>
    </dgm:pt>
    <dgm:pt modelId="{6B9D0D70-7245-814C-82D4-D574051D2AAF}" type="pres">
      <dgm:prSet presAssocID="{88BA09AF-9856-D644-AD52-799728A2B092}" presName="Name56" presStyleLbl="parChTrans1D2" presStyleIdx="1" presStyleCnt="2"/>
      <dgm:spPr/>
    </dgm:pt>
    <dgm:pt modelId="{E40A9DA4-277F-C347-ACCC-C659440CD6A9}" type="pres">
      <dgm:prSet presAssocID="{A49DFD98-5D00-3A44-9FD1-E1E47709F585}" presName="text0" presStyleLbl="node1" presStyleIdx="2" presStyleCnt="3">
        <dgm:presLayoutVars>
          <dgm:bulletEnabled val="1"/>
        </dgm:presLayoutVars>
      </dgm:prSet>
      <dgm:spPr/>
    </dgm:pt>
  </dgm:ptLst>
  <dgm:cxnLst>
    <dgm:cxn modelId="{2D8DB000-12D2-2E47-8CB4-226C7AAC02E9}" srcId="{99450648-6B6A-9B43-8424-05913235BAFD}" destId="{F8206342-4917-834A-812B-A6B83EC07B9B}" srcOrd="0" destOrd="0" parTransId="{1657559E-6BC9-B74E-B6DF-346588986038}" sibTransId="{5F895951-92A3-9646-A20B-3D18572E1B60}"/>
    <dgm:cxn modelId="{52198D5E-7CF9-4348-950E-21ABDB9E2469}" srcId="{99450648-6B6A-9B43-8424-05913235BAFD}" destId="{A49DFD98-5D00-3A44-9FD1-E1E47709F585}" srcOrd="1" destOrd="0" parTransId="{88BA09AF-9856-D644-AD52-799728A2B092}" sibTransId="{9A88B865-A0CB-9844-A8C2-AE13E7CA8E23}"/>
    <dgm:cxn modelId="{CFB8887B-C1CA-EF4F-A296-D323D00174A7}" type="presOf" srcId="{88BA09AF-9856-D644-AD52-799728A2B092}" destId="{6B9D0D70-7245-814C-82D4-D574051D2AAF}" srcOrd="0" destOrd="0" presId="urn:microsoft.com/office/officeart/2008/layout/RadialCluster"/>
    <dgm:cxn modelId="{6AA49DBE-220C-814A-BB60-720054FE6BDD}" type="presOf" srcId="{DDA4F4EA-8AD6-BD41-A9CD-16763D5939E7}" destId="{C4BC6424-9F42-9C4B-94FF-1FB3D3F8C40C}" srcOrd="0" destOrd="0" presId="urn:microsoft.com/office/officeart/2008/layout/RadialCluster"/>
    <dgm:cxn modelId="{5A6921D8-01C3-E848-B55E-732D211F86ED}" type="presOf" srcId="{F8206342-4917-834A-812B-A6B83EC07B9B}" destId="{B8170366-3807-2247-AC85-68FA0EC1B006}" srcOrd="0" destOrd="0" presId="urn:microsoft.com/office/officeart/2008/layout/RadialCluster"/>
    <dgm:cxn modelId="{FCF7EFDE-2DA7-0B4F-8665-075110568576}" type="presOf" srcId="{99450648-6B6A-9B43-8424-05913235BAFD}" destId="{B955E9D6-809C-FB40-87CB-CD367C6E98C6}" srcOrd="0" destOrd="0" presId="urn:microsoft.com/office/officeart/2008/layout/RadialCluster"/>
    <dgm:cxn modelId="{73F1ABE3-720A-D04D-93F8-09E8BC0EB0F1}" srcId="{DDA4F4EA-8AD6-BD41-A9CD-16763D5939E7}" destId="{99450648-6B6A-9B43-8424-05913235BAFD}" srcOrd="0" destOrd="0" parTransId="{11BEAFAC-4CD4-3E4D-9FB4-8F33B2DE8780}" sibTransId="{90EDE151-D12D-8447-AAC2-93D848DABB20}"/>
    <dgm:cxn modelId="{7ABE23EF-FCB2-7B42-BA1E-569318240E89}" type="presOf" srcId="{A49DFD98-5D00-3A44-9FD1-E1E47709F585}" destId="{E40A9DA4-277F-C347-ACCC-C659440CD6A9}" srcOrd="0" destOrd="0" presId="urn:microsoft.com/office/officeart/2008/layout/RadialCluster"/>
    <dgm:cxn modelId="{B549C8F3-AEFF-E744-911C-70653A6B53D9}" type="presOf" srcId="{1657559E-6BC9-B74E-B6DF-346588986038}" destId="{8F4CB287-12FD-BB49-8067-84FB9B73D28D}" srcOrd="0" destOrd="0" presId="urn:microsoft.com/office/officeart/2008/layout/RadialCluster"/>
    <dgm:cxn modelId="{E3FA696A-1E62-AA44-A066-550616B7B318}" type="presParOf" srcId="{C4BC6424-9F42-9C4B-94FF-1FB3D3F8C40C}" destId="{69384D89-1760-7F46-B19B-3694F3C1AC16}" srcOrd="0" destOrd="0" presId="urn:microsoft.com/office/officeart/2008/layout/RadialCluster"/>
    <dgm:cxn modelId="{D1F2F74B-B5AB-724F-8E9B-B24F0BE46621}" type="presParOf" srcId="{69384D89-1760-7F46-B19B-3694F3C1AC16}" destId="{B955E9D6-809C-FB40-87CB-CD367C6E98C6}" srcOrd="0" destOrd="0" presId="urn:microsoft.com/office/officeart/2008/layout/RadialCluster"/>
    <dgm:cxn modelId="{DC4473A1-94CA-584F-9FB1-F440B8E359CE}" type="presParOf" srcId="{69384D89-1760-7F46-B19B-3694F3C1AC16}" destId="{8F4CB287-12FD-BB49-8067-84FB9B73D28D}" srcOrd="1" destOrd="0" presId="urn:microsoft.com/office/officeart/2008/layout/RadialCluster"/>
    <dgm:cxn modelId="{38FACE45-4E7F-7147-8E0E-9860838D19C2}" type="presParOf" srcId="{69384D89-1760-7F46-B19B-3694F3C1AC16}" destId="{B8170366-3807-2247-AC85-68FA0EC1B006}" srcOrd="2" destOrd="0" presId="urn:microsoft.com/office/officeart/2008/layout/RadialCluster"/>
    <dgm:cxn modelId="{E4F76BBC-8CF6-3B46-B236-87669C4FDADE}" type="presParOf" srcId="{69384D89-1760-7F46-B19B-3694F3C1AC16}" destId="{6B9D0D70-7245-814C-82D4-D574051D2AAF}" srcOrd="3" destOrd="0" presId="urn:microsoft.com/office/officeart/2008/layout/RadialCluster"/>
    <dgm:cxn modelId="{44F94E97-B955-AD41-84A4-E31F97099BF2}" type="presParOf" srcId="{69384D89-1760-7F46-B19B-3694F3C1AC16}" destId="{E40A9DA4-277F-C347-ACCC-C659440CD6A9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E9D6-809C-FB40-87CB-CD367C6E98C6}">
      <dsp:nvSpPr>
        <dsp:cNvPr id="0" name=""/>
        <dsp:cNvSpPr/>
      </dsp:nvSpPr>
      <dsp:spPr>
        <a:xfrm>
          <a:off x="2499334" y="1253610"/>
          <a:ext cx="1074523" cy="1074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Transactions_df</a:t>
          </a:r>
        </a:p>
      </dsp:txBody>
      <dsp:txXfrm>
        <a:off x="2551788" y="1306064"/>
        <a:ext cx="969615" cy="969615"/>
      </dsp:txXfrm>
    </dsp:sp>
    <dsp:sp modelId="{8F4CB287-12FD-BB49-8067-84FB9B73D28D}">
      <dsp:nvSpPr>
        <dsp:cNvPr id="0" name=""/>
        <dsp:cNvSpPr/>
      </dsp:nvSpPr>
      <dsp:spPr>
        <a:xfrm rot="16200000">
          <a:off x="2769909" y="986924"/>
          <a:ext cx="53337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337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70366-3807-2247-AC85-68FA0EC1B006}">
      <dsp:nvSpPr>
        <dsp:cNvPr id="0" name=""/>
        <dsp:cNvSpPr/>
      </dsp:nvSpPr>
      <dsp:spPr>
        <a:xfrm>
          <a:off x="2676630" y="307"/>
          <a:ext cx="719930" cy="719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customer_df</a:t>
          </a:r>
          <a:endParaRPr lang="en-US" sz="800" kern="1200" dirty="0"/>
        </a:p>
      </dsp:txBody>
      <dsp:txXfrm>
        <a:off x="2711774" y="35451"/>
        <a:ext cx="649642" cy="649642"/>
      </dsp:txXfrm>
    </dsp:sp>
    <dsp:sp modelId="{6B9D0D70-7245-814C-82D4-D574051D2AAF}">
      <dsp:nvSpPr>
        <dsp:cNvPr id="0" name=""/>
        <dsp:cNvSpPr/>
      </dsp:nvSpPr>
      <dsp:spPr>
        <a:xfrm rot="5400000">
          <a:off x="2769909" y="2594820"/>
          <a:ext cx="53337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337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0A9DA4-277F-C347-ACCC-C659440CD6A9}">
      <dsp:nvSpPr>
        <dsp:cNvPr id="0" name=""/>
        <dsp:cNvSpPr/>
      </dsp:nvSpPr>
      <dsp:spPr>
        <a:xfrm>
          <a:off x="2676630" y="2861506"/>
          <a:ext cx="719930" cy="719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articles_df</a:t>
          </a:r>
          <a:endParaRPr lang="en-US" sz="1000" kern="1200" dirty="0"/>
        </a:p>
      </dsp:txBody>
      <dsp:txXfrm>
        <a:off x="2711774" y="2896650"/>
        <a:ext cx="649642" cy="649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72" y="2969231"/>
            <a:ext cx="5864352" cy="3000054"/>
          </a:xfrm>
        </p:spPr>
        <p:txBody>
          <a:bodyPr>
            <a:normAutofit fontScale="90000"/>
          </a:bodyPr>
          <a:lstStyle/>
          <a:p>
            <a:r>
              <a:rPr lang="en-US" dirty="0"/>
              <a:t>H&amp;m: Personalized Fashion Recommendations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200" b="0" dirty="0"/>
              <a:t>Atoosa rashid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Placeholder 6" descr="A sign on the window of a store&#10;&#10;Description automatically generated">
            <a:extLst>
              <a:ext uri="{FF2B5EF4-FFF2-40B4-BE49-F238E27FC236}">
                <a16:creationId xmlns:a16="http://schemas.microsoft.com/office/drawing/2014/main" id="{909C6C9B-DD4C-D884-6160-475F861D89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34249" t="-138" r="26721" b="13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Product types</a:t>
            </a:r>
            <a:endParaRPr lang="en-ZA" dirty="0"/>
          </a:p>
        </p:txBody>
      </p:sp>
      <p:pic>
        <p:nvPicPr>
          <p:cNvPr id="7" name="Content Placeholder 6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44CC79A6-B701-E41C-5ECC-B4B3E09E30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4937" y="1936565"/>
            <a:ext cx="9561427" cy="298487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product names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A11E8D5-DA89-C5EA-8671-A14AC346A7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33010" y="2346752"/>
            <a:ext cx="8925281" cy="2952149"/>
          </a:xfrm>
        </p:spPr>
      </p:pic>
    </p:spTree>
    <p:extLst>
      <p:ext uri="{BB962C8B-B14F-4D97-AF65-F5344CB8AC3E}">
        <p14:creationId xmlns:p14="http://schemas.microsoft.com/office/powerpoint/2010/main" val="286695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customer Data </a:t>
            </a:r>
            <a:br>
              <a:rPr lang="en-US" dirty="0"/>
            </a:br>
            <a:r>
              <a:rPr lang="en-US" dirty="0"/>
              <a:t>frame</a:t>
            </a:r>
          </a:p>
        </p:txBody>
      </p:sp>
      <p:pic>
        <p:nvPicPr>
          <p:cNvPr id="11" name="Picture Placeholder 10" descr="A group of clothes on a pedestal&#10;&#10;Description automatically generated">
            <a:extLst>
              <a:ext uri="{FF2B5EF4-FFF2-40B4-BE49-F238E27FC236}">
                <a16:creationId xmlns:a16="http://schemas.microsoft.com/office/drawing/2014/main" id="{9DF8AA2D-FAEE-13D3-51C5-AAD97A88CF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</a:blip>
          <a:srcRect l="15304" r="15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2417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Club membership status and news frequency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275A22C8-8068-928E-D764-939DFC6FF3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1352" y="2102486"/>
            <a:ext cx="9172538" cy="169895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C140697-B354-053D-1AD3-1F458D92E3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8322" y="3779105"/>
            <a:ext cx="9333659" cy="3048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Majority of customers are active members of the membership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Majority of customers do not want to receive fashion news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Important to keep in mind for our recommendation system and methods </a:t>
            </a:r>
          </a:p>
        </p:txBody>
      </p:sp>
      <p:pic>
        <p:nvPicPr>
          <p:cNvPr id="14" name="Content Placeholder 10" descr="A screenshot of a phone&#10;&#10;Description automatically generated">
            <a:extLst>
              <a:ext uri="{FF2B5EF4-FFF2-40B4-BE49-F238E27FC236}">
                <a16:creationId xmlns:a16="http://schemas.microsoft.com/office/drawing/2014/main" id="{7F7570C2-C3CE-BA30-54B9-07EFEA80A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403" y="2142896"/>
            <a:ext cx="945157" cy="6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8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Age distribution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Content Placeholder 6" descr="A graph of age distribution&#10;&#10;Description automatically generated">
            <a:extLst>
              <a:ext uri="{FF2B5EF4-FFF2-40B4-BE49-F238E27FC236}">
                <a16:creationId xmlns:a16="http://schemas.microsoft.com/office/drawing/2014/main" id="{087DB5E6-D0A1-583B-DC1B-10CF728871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10090" y="2071688"/>
            <a:ext cx="5261419" cy="368776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5D8F19-124A-3CF7-B57A-1D66513ABE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age of our customers is 36 years old but the mode is 21 years 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age distribution is not a normal distribution since it has a right tail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Majority of the customers are below 45, with the peak group being within the range of 20-30 years old</a:t>
            </a:r>
          </a:p>
        </p:txBody>
      </p:sp>
    </p:spTree>
    <p:extLst>
      <p:ext uri="{BB962C8B-B14F-4D97-AF65-F5344CB8AC3E}">
        <p14:creationId xmlns:p14="http://schemas.microsoft.com/office/powerpoint/2010/main" val="100835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Missing values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5D8F19-124A-3CF7-B57A-1D66513ABE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of the null values are regarding our Active membership and Fashion News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 descr="A graph with blue lines&#10;&#10;Description automatically generated">
            <a:extLst>
              <a:ext uri="{FF2B5EF4-FFF2-40B4-BE49-F238E27FC236}">
                <a16:creationId xmlns:a16="http://schemas.microsoft.com/office/drawing/2014/main" id="{E17505A6-C0B9-7CDE-E702-77E1049768C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830962" y="2073275"/>
            <a:ext cx="4046639" cy="3687763"/>
          </a:xfrm>
        </p:spPr>
      </p:pic>
    </p:spTree>
    <p:extLst>
      <p:ext uri="{BB962C8B-B14F-4D97-AF65-F5344CB8AC3E}">
        <p14:creationId xmlns:p14="http://schemas.microsoft.com/office/powerpoint/2010/main" val="1773388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transaction Data </a:t>
            </a:r>
            <a:br>
              <a:rPr lang="en-US" dirty="0"/>
            </a:br>
            <a:r>
              <a:rPr lang="en-US" dirty="0"/>
              <a:t>frame</a:t>
            </a:r>
          </a:p>
        </p:txBody>
      </p:sp>
      <p:pic>
        <p:nvPicPr>
          <p:cNvPr id="11" name="Picture Placeholder 10" descr="A group of clothes on a pedestal&#10;&#10;Description automatically generated">
            <a:extLst>
              <a:ext uri="{FF2B5EF4-FFF2-40B4-BE49-F238E27FC236}">
                <a16:creationId xmlns:a16="http://schemas.microsoft.com/office/drawing/2014/main" id="{9DF8AA2D-FAEE-13D3-51C5-AAD97A88CF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</a:blip>
          <a:srcRect l="15304" r="15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3918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Dataset overview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723726"/>
          </a:xfrm>
        </p:spPr>
        <p:txBody>
          <a:bodyPr/>
          <a:lstStyle/>
          <a:p>
            <a:r>
              <a:rPr lang="en-US" dirty="0"/>
              <a:t>This data set will need to be reduced</a:t>
            </a:r>
          </a:p>
          <a:p>
            <a:r>
              <a:rPr lang="en-US" dirty="0"/>
              <a:t>The method for reducing the size will depend on our data analysis. A few options include:</a:t>
            </a:r>
          </a:p>
          <a:p>
            <a:pPr lvl="1"/>
            <a:r>
              <a:rPr lang="en-US" dirty="0"/>
              <a:t>Reducing by timeframe: The data set includes data from 2018-09-20 to 2020-09-22, we could reduce it to only one year</a:t>
            </a:r>
          </a:p>
          <a:p>
            <a:pPr lvl="1"/>
            <a:r>
              <a:rPr lang="en-US" dirty="0"/>
              <a:t>Reducing based on price: The data set could be reduced based on the price of the transactions, we could either focus on the lower end or higher end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0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72372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</a:t>
            </a:r>
            <a:r>
              <a:rPr lang="en-CA" dirty="0">
                <a:solidFill>
                  <a:srgbClr val="000000"/>
                </a:solidFill>
                <a:highlight>
                  <a:srgbClr val="FFFFFF"/>
                </a:highlight>
              </a:rPr>
              <a:t>emoving r</a:t>
            </a: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edundant columns, which will be dropped to streamline subsequent processes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Taking care of null-values present, if necessary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Reducing size of </a:t>
            </a:r>
            <a:r>
              <a:rPr lang="en-CA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transactions_df</a:t>
            </a:r>
            <a:endParaRPr lang="en-CA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Finding and figuring out appropriate modeling and predictive methods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5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/>
          <a:p>
            <a:r>
              <a:rPr lang="en-US" sz="1400" dirty="0"/>
              <a:t>(Constructive feedback is appreciated! )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305355"/>
            <a:ext cx="5864352" cy="2362835"/>
          </a:xfrm>
        </p:spPr>
        <p:txBody>
          <a:bodyPr>
            <a:normAutofit/>
          </a:bodyPr>
          <a:lstStyle/>
          <a:p>
            <a:r>
              <a:rPr lang="en-US" sz="3200" dirty="0"/>
              <a:t>Agenda</a:t>
            </a:r>
            <a:endParaRPr lang="en-ZA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76698"/>
            <a:ext cx="5864225" cy="377045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Area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 (EDA)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Steps </a:t>
            </a:r>
            <a:endParaRPr lang="en-US" sz="2400" dirty="0"/>
          </a:p>
        </p:txBody>
      </p:sp>
      <p:pic>
        <p:nvPicPr>
          <p:cNvPr id="16" name="Picture Placeholder 15" descr="A group of clothes on a swinger&#10;&#10;Description automatically generated">
            <a:extLst>
              <a:ext uri="{FF2B5EF4-FFF2-40B4-BE49-F238E27FC236}">
                <a16:creationId xmlns:a16="http://schemas.microsoft.com/office/drawing/2014/main" id="{D98E3F54-DB79-14D4-E603-A3A86B21D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426" r="1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Understanding product performance in retail 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862039"/>
            <a:ext cx="10210800" cy="19546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Identifying key trends and performance indicators within retail product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Enhancing the shopping experience and promoting sustainability through data-driven insights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Leveraging data science to develop robust product recommendations and strategies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7" descr="A collage of a person in different poses&#10;&#10;Description automatically generated">
            <a:extLst>
              <a:ext uri="{FF2B5EF4-FFF2-40B4-BE49-F238E27FC236}">
                <a16:creationId xmlns:a16="http://schemas.microsoft.com/office/drawing/2014/main" id="{7955D480-728F-2BD1-5156-B123EACE46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81" t="110" r="-181" b="52972"/>
          <a:stretch/>
        </p:blipFill>
        <p:spPr>
          <a:xfrm>
            <a:off x="2179320" y="4094802"/>
            <a:ext cx="10030843" cy="246960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Vision for tackling the problem 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b="1" dirty="0"/>
              <a:t>Proposed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Analyzing product performance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Evaluating customer demographic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Developing predictive models to inform product recommendations and inventory management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Expected Impact: </a:t>
            </a:r>
          </a:p>
          <a:p>
            <a:r>
              <a:rPr lang="en-US" dirty="0"/>
              <a:t>Impact on Retail: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Enhanced customer experience through tailored products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Increased sales and reduced stockouts</a:t>
            </a:r>
          </a:p>
          <a:p>
            <a:endParaRPr lang="en-US" dirty="0"/>
          </a:p>
          <a:p>
            <a:r>
              <a:rPr lang="en-US" dirty="0"/>
              <a:t>Environmental and Economic Impact: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inventory management leading to reduced waste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 savings and increased operational efficiency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Exploratory data analysis (EDA)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Dataset overview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723726"/>
          </a:xfrm>
        </p:spPr>
        <p:txBody>
          <a:bodyPr/>
          <a:lstStyle/>
          <a:p>
            <a:r>
              <a:rPr lang="en-US" dirty="0"/>
              <a:t>Three datasets:</a:t>
            </a:r>
          </a:p>
          <a:p>
            <a:pPr lvl="1"/>
            <a:r>
              <a:rPr lang="en-US" b="1" dirty="0"/>
              <a:t>Articles_df: </a:t>
            </a:r>
            <a:r>
              <a:rPr lang="en-US" dirty="0"/>
              <a:t>Data on the articles of products in the transactions in transactions df by the customers in customer df.</a:t>
            </a:r>
          </a:p>
          <a:p>
            <a:pPr lvl="1"/>
            <a:r>
              <a:rPr lang="en-US" b="1" dirty="0"/>
              <a:t>Customers_df: </a:t>
            </a:r>
            <a:r>
              <a:rPr lang="en-US" dirty="0"/>
              <a:t>Data on the customers involved in making the transactions found in transactions df and articles of products found in articles df.</a:t>
            </a:r>
          </a:p>
          <a:p>
            <a:pPr lvl="1"/>
            <a:r>
              <a:rPr lang="en-US" b="1" dirty="0"/>
              <a:t>Transactions_df: </a:t>
            </a:r>
            <a:r>
              <a:rPr lang="en-US" dirty="0"/>
              <a:t>Data on the transactions being made to purchase the articles of products found in the articles df by the customers found in the customers df. Note: The prices are not real prices, they are altered.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6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Dataset overview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723726"/>
          </a:xfrm>
        </p:spPr>
        <p:txBody>
          <a:bodyPr/>
          <a:lstStyle/>
          <a:p>
            <a:r>
              <a:rPr lang="en-US" dirty="0"/>
              <a:t>The three </a:t>
            </a:r>
            <a:r>
              <a:rPr lang="en-US" dirty="0" err="1"/>
              <a:t>dataframes</a:t>
            </a:r>
            <a:r>
              <a:rPr lang="en-US" dirty="0"/>
              <a:t> are connected via the transactions df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521CDB-3E95-973F-6BB6-0797C5D09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311469"/>
              </p:ext>
            </p:extLst>
          </p:nvPr>
        </p:nvGraphicFramePr>
        <p:xfrm>
          <a:off x="1991079" y="3012136"/>
          <a:ext cx="6073192" cy="358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090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Articles Data </a:t>
            </a:r>
            <a:br>
              <a:rPr lang="en-US" dirty="0"/>
            </a:br>
            <a:r>
              <a:rPr lang="en-US" dirty="0"/>
              <a:t>frame</a:t>
            </a:r>
          </a:p>
        </p:txBody>
      </p:sp>
      <p:pic>
        <p:nvPicPr>
          <p:cNvPr id="11" name="Picture Placeholder 10" descr="A group of clothes on a pedestal&#10;&#10;Description automatically generated">
            <a:extLst>
              <a:ext uri="{FF2B5EF4-FFF2-40B4-BE49-F238E27FC236}">
                <a16:creationId xmlns:a16="http://schemas.microsoft.com/office/drawing/2014/main" id="{9DF8AA2D-FAEE-13D3-51C5-AAD97A88CF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</a:blip>
          <a:srcRect l="15304" r="15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871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color groups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Content Placeholder 12" descr="A graph with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22CDAC3C-7A77-4B29-639C-B8083867F5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3987" y="2210625"/>
            <a:ext cx="8963328" cy="2902632"/>
          </a:xfrm>
        </p:spPr>
      </p:pic>
    </p:spTree>
    <p:extLst>
      <p:ext uri="{BB962C8B-B14F-4D97-AF65-F5344CB8AC3E}">
        <p14:creationId xmlns:p14="http://schemas.microsoft.com/office/powerpoint/2010/main" val="4193627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507</Words>
  <Application>Microsoft Macintosh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Next LT Pro Light</vt:lpstr>
      <vt:lpstr>Calibri</vt:lpstr>
      <vt:lpstr>Posterama</vt:lpstr>
      <vt:lpstr>Custom</vt:lpstr>
      <vt:lpstr>H&amp;m: Personalized Fashion Recommendations   Atoosa rashid </vt:lpstr>
      <vt:lpstr>Agenda</vt:lpstr>
      <vt:lpstr>Understanding product performance in retail </vt:lpstr>
      <vt:lpstr>Vision for tackling the problem </vt:lpstr>
      <vt:lpstr>Exploratory data analysis (EDA) </vt:lpstr>
      <vt:lpstr>Dataset overview </vt:lpstr>
      <vt:lpstr>Dataset overview </vt:lpstr>
      <vt:lpstr>Articles Data  frame</vt:lpstr>
      <vt:lpstr>color groups</vt:lpstr>
      <vt:lpstr>Product types</vt:lpstr>
      <vt:lpstr>product names</vt:lpstr>
      <vt:lpstr>customer Data  frame</vt:lpstr>
      <vt:lpstr>Club membership status and news frequency</vt:lpstr>
      <vt:lpstr>Age distribution</vt:lpstr>
      <vt:lpstr>Missing values</vt:lpstr>
      <vt:lpstr>transaction Data  frame</vt:lpstr>
      <vt:lpstr>Dataset overview </vt:lpstr>
      <vt:lpstr>Going forward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2024-05-31T04:58:57Z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